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E16C4F5-62AA-4614-B230-9C7C73D33CB6}">
  <a:tblStyle styleId="{3E16C4F5-62AA-4614-B230-9C7C73D33CB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7F1FA"/>
          </a:solidFill>
        </a:fill>
      </a:tcStyle>
    </a:wholeTbl>
    <a:band1H>
      <a:tcTxStyle/>
      <a:tcStyle>
        <a:fill>
          <a:solidFill>
            <a:srgbClr val="CBE2F5"/>
          </a:solidFill>
        </a:fill>
      </a:tcStyle>
    </a:band1H>
    <a:band2H>
      <a:tcTxStyle/>
    </a:band2H>
    <a:band1V>
      <a:tcTxStyle/>
      <a:tcStyle>
        <a:fill>
          <a:solidFill>
            <a:srgbClr val="CBE2F5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3c13b7301e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3c13b7301e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13c13b7301e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3c13b7301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3c13b7301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13c13b7301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/>
          <p:nvPr>
            <p:ph idx="2" type="pic"/>
          </p:nvPr>
        </p:nvSpPr>
        <p:spPr>
          <a:xfrm>
            <a:off x="1524" y="0"/>
            <a:ext cx="12188952" cy="6400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2"/>
          <p:cNvSpPr txBox="1"/>
          <p:nvPr>
            <p:ph type="ctrTitle"/>
          </p:nvPr>
        </p:nvSpPr>
        <p:spPr>
          <a:xfrm>
            <a:off x="0" y="3118981"/>
            <a:ext cx="7537703" cy="2462667"/>
          </a:xfrm>
          <a:prstGeom prst="rect">
            <a:avLst/>
          </a:prstGeom>
          <a:solidFill>
            <a:schemeClr val="lt1">
              <a:alpha val="92941"/>
            </a:schemeClr>
          </a:solidFill>
          <a:ln>
            <a:noFill/>
          </a:ln>
        </p:spPr>
        <p:txBody>
          <a:bodyPr anchorCtr="0" anchor="t" bIns="45700" lIns="822950" spcFirstLastPara="1" rIns="91425" wrap="square" tIns="7315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754841" y="4735799"/>
            <a:ext cx="6470693" cy="6052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lvl="1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lvl="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1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1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2"/>
          <p:cNvSpPr txBox="1"/>
          <p:nvPr>
            <p:ph idx="1" type="body"/>
          </p:nvPr>
        </p:nvSpPr>
        <p:spPr>
          <a:xfrm>
            <a:off x="1188720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02" name="Google Shape;102;p12"/>
          <p:cNvSpPr txBox="1"/>
          <p:nvPr>
            <p:ph idx="2" type="body"/>
          </p:nvPr>
        </p:nvSpPr>
        <p:spPr>
          <a:xfrm>
            <a:off x="1188720" y="2958274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03" name="Google Shape;103;p12"/>
          <p:cNvSpPr txBox="1"/>
          <p:nvPr>
            <p:ph idx="3" type="body"/>
          </p:nvPr>
        </p:nvSpPr>
        <p:spPr>
          <a:xfrm>
            <a:off x="6515944" y="2057400"/>
            <a:ext cx="4639736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04" name="Google Shape;104;p12"/>
          <p:cNvSpPr txBox="1"/>
          <p:nvPr>
            <p:ph idx="4" type="body"/>
          </p:nvPr>
        </p:nvSpPr>
        <p:spPr>
          <a:xfrm>
            <a:off x="6515944" y="2958273"/>
            <a:ext cx="4639736" cy="29108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05" name="Google Shape;105;p12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2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2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Summar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3"/>
          <p:cNvSpPr/>
          <p:nvPr/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3"/>
          <p:cNvSpPr txBox="1"/>
          <p:nvPr>
            <p:ph type="title"/>
          </p:nvPr>
        </p:nvSpPr>
        <p:spPr>
          <a:xfrm>
            <a:off x="948648" y="1419273"/>
            <a:ext cx="3153580" cy="13581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2" name="Google Shape;112;p13"/>
          <p:cNvCxnSpPr/>
          <p:nvPr/>
        </p:nvCxnSpPr>
        <p:spPr>
          <a:xfrm>
            <a:off x="1092128" y="2865016"/>
            <a:ext cx="292608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" name="Google Shape;113;p13"/>
          <p:cNvSpPr txBox="1"/>
          <p:nvPr>
            <p:ph idx="1" type="body"/>
          </p:nvPr>
        </p:nvSpPr>
        <p:spPr>
          <a:xfrm>
            <a:off x="948648" y="2978254"/>
            <a:ext cx="3153580" cy="2444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0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Char char=" 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14" name="Google Shape;114;p13"/>
          <p:cNvSpPr/>
          <p:nvPr>
            <p:ph idx="2" type="pic"/>
          </p:nvPr>
        </p:nvSpPr>
        <p:spPr>
          <a:xfrm>
            <a:off x="4672584" y="1234440"/>
            <a:ext cx="3264408" cy="435254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15" name="Google Shape;115;p13"/>
          <p:cNvSpPr/>
          <p:nvPr>
            <p:ph idx="3" type="pic"/>
          </p:nvPr>
        </p:nvSpPr>
        <p:spPr>
          <a:xfrm>
            <a:off x="8275320" y="1234440"/>
            <a:ext cx="3264408" cy="435254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16" name="Google Shape;116;p13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3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4"/>
          <p:cNvSpPr txBox="1"/>
          <p:nvPr>
            <p:ph type="title"/>
          </p:nvPr>
        </p:nvSpPr>
        <p:spPr>
          <a:xfrm>
            <a:off x="7859485" y="634946"/>
            <a:ext cx="3690257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2" name="Google Shape;122;p14"/>
          <p:cNvCxnSpPr/>
          <p:nvPr/>
        </p:nvCxnSpPr>
        <p:spPr>
          <a:xfrm>
            <a:off x="7942633" y="2250460"/>
            <a:ext cx="34747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" name="Google Shape;123;p14"/>
          <p:cNvSpPr/>
          <p:nvPr>
            <p:ph idx="2" type="pic"/>
          </p:nvPr>
        </p:nvSpPr>
        <p:spPr>
          <a:xfrm>
            <a:off x="630936" y="640080"/>
            <a:ext cx="6912864" cy="531266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124" name="Google Shape;124;p14"/>
          <p:cNvSpPr txBox="1"/>
          <p:nvPr>
            <p:ph idx="1" type="body"/>
          </p:nvPr>
        </p:nvSpPr>
        <p:spPr>
          <a:xfrm>
            <a:off x="7859485" y="2407436"/>
            <a:ext cx="3690257" cy="3461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25" name="Google Shape;125;p14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4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4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5"/>
          <p:cNvSpPr txBox="1"/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b="0"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5"/>
          <p:cNvSpPr txBox="1"/>
          <p:nvPr>
            <p:ph idx="1" type="body"/>
          </p:nvPr>
        </p:nvSpPr>
        <p:spPr>
          <a:xfrm>
            <a:off x="1097280" y="466344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132" name="Google Shape;132;p15"/>
          <p:cNvCxnSpPr/>
          <p:nvPr/>
        </p:nvCxnSpPr>
        <p:spPr>
          <a:xfrm>
            <a:off x="1207658" y="4485132"/>
            <a:ext cx="98755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" name="Google Shape;133;p15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5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5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6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6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 txBox="1"/>
          <p:nvPr>
            <p:ph type="title"/>
          </p:nvPr>
        </p:nvSpPr>
        <p:spPr>
          <a:xfrm>
            <a:off x="643466" y="786383"/>
            <a:ext cx="3517567" cy="20939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7"/>
          <p:cNvSpPr txBox="1"/>
          <p:nvPr>
            <p:ph idx="1" type="body"/>
          </p:nvPr>
        </p:nvSpPr>
        <p:spPr>
          <a:xfrm>
            <a:off x="5458984" y="812799"/>
            <a:ext cx="5928344" cy="5294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45" name="Google Shape;145;p17"/>
          <p:cNvSpPr txBox="1"/>
          <p:nvPr>
            <p:ph idx="2" type="body"/>
          </p:nvPr>
        </p:nvSpPr>
        <p:spPr>
          <a:xfrm>
            <a:off x="643465" y="3043050"/>
            <a:ext cx="3517567" cy="3064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46" name="Google Shape;146;p17"/>
          <p:cNvSpPr txBox="1"/>
          <p:nvPr>
            <p:ph idx="10" type="dt"/>
          </p:nvPr>
        </p:nvSpPr>
        <p:spPr>
          <a:xfrm>
            <a:off x="643464" y="6446520"/>
            <a:ext cx="35175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7"/>
          <p:cNvSpPr txBox="1"/>
          <p:nvPr>
            <p:ph idx="11" type="ftr"/>
          </p:nvPr>
        </p:nvSpPr>
        <p:spPr>
          <a:xfrm>
            <a:off x="5458983" y="6446520"/>
            <a:ext cx="53340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7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l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l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l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l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l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l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l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l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>
            <p:ph idx="2" type="pic"/>
          </p:nvPr>
        </p:nvSpPr>
        <p:spPr>
          <a:xfrm>
            <a:off x="15" y="0"/>
            <a:ext cx="12191985" cy="457835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152" name="Google Shape;152;p18"/>
          <p:cNvSpPr txBox="1"/>
          <p:nvPr>
            <p:ph type="title"/>
          </p:nvPr>
        </p:nvSpPr>
        <p:spPr>
          <a:xfrm>
            <a:off x="1097279" y="4799362"/>
            <a:ext cx="10113645" cy="74368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8"/>
          <p:cNvSpPr txBox="1"/>
          <p:nvPr>
            <p:ph idx="1" type="body"/>
          </p:nvPr>
        </p:nvSpPr>
        <p:spPr>
          <a:xfrm>
            <a:off x="1097279" y="5715000"/>
            <a:ext cx="10113264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54" name="Google Shape;154;p18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18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18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Introduction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6" name="Google Shape;26;p3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3"/>
          <p:cNvSpPr txBox="1"/>
          <p:nvPr>
            <p:ph idx="1" type="body"/>
          </p:nvPr>
        </p:nvSpPr>
        <p:spPr>
          <a:xfrm>
            <a:off x="1097281" y="2108201"/>
            <a:ext cx="3557016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28" name="Google Shape;28;p3"/>
          <p:cNvSpPr/>
          <p:nvPr>
            <p:ph idx="2" type="pic"/>
          </p:nvPr>
        </p:nvSpPr>
        <p:spPr>
          <a:xfrm>
            <a:off x="4974336" y="2112264"/>
            <a:ext cx="3035808" cy="183794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29" name="Google Shape;29;p3"/>
          <p:cNvSpPr/>
          <p:nvPr>
            <p:ph idx="3" type="pic"/>
          </p:nvPr>
        </p:nvSpPr>
        <p:spPr>
          <a:xfrm>
            <a:off x="4974336" y="4032504"/>
            <a:ext cx="3035808" cy="183794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0" name="Google Shape;30;p3"/>
          <p:cNvSpPr/>
          <p:nvPr>
            <p:ph idx="4" type="pic"/>
          </p:nvPr>
        </p:nvSpPr>
        <p:spPr>
          <a:xfrm>
            <a:off x="8110728" y="2112264"/>
            <a:ext cx="3035808" cy="375818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1" name="Google Shape;31;p3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"/>
          <p:cNvSpPr/>
          <p:nvPr/>
        </p:nvSpPr>
        <p:spPr>
          <a:xfrm>
            <a:off x="7848600" y="643467"/>
            <a:ext cx="3635926" cy="511386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Google Shape;37;p4"/>
          <p:cNvCxnSpPr/>
          <p:nvPr/>
        </p:nvCxnSpPr>
        <p:spPr>
          <a:xfrm>
            <a:off x="8173792" y="2660530"/>
            <a:ext cx="292608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" name="Google Shape;38;p4"/>
          <p:cNvSpPr txBox="1"/>
          <p:nvPr>
            <p:ph type="title"/>
          </p:nvPr>
        </p:nvSpPr>
        <p:spPr>
          <a:xfrm>
            <a:off x="8081400" y="1118014"/>
            <a:ext cx="337908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/>
          <p:nvPr>
            <p:ph idx="2" type="pic"/>
          </p:nvPr>
        </p:nvSpPr>
        <p:spPr>
          <a:xfrm>
            <a:off x="640080" y="640080"/>
            <a:ext cx="3273552" cy="23957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0" name="Google Shape;40;p4"/>
          <p:cNvSpPr/>
          <p:nvPr>
            <p:ph idx="3" type="pic"/>
          </p:nvPr>
        </p:nvSpPr>
        <p:spPr>
          <a:xfrm>
            <a:off x="4251960" y="640080"/>
            <a:ext cx="3273552" cy="23957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1" name="Google Shape;41;p4"/>
          <p:cNvSpPr/>
          <p:nvPr>
            <p:ph idx="4" type="pic"/>
          </p:nvPr>
        </p:nvSpPr>
        <p:spPr>
          <a:xfrm>
            <a:off x="640080" y="3364992"/>
            <a:ext cx="3273552" cy="23957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2" name="Google Shape;42;p4"/>
          <p:cNvSpPr/>
          <p:nvPr>
            <p:ph idx="5" type="pic"/>
          </p:nvPr>
        </p:nvSpPr>
        <p:spPr>
          <a:xfrm>
            <a:off x="4251960" y="3364992"/>
            <a:ext cx="3273552" cy="23957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3" name="Google Shape;43;p4"/>
          <p:cNvSpPr txBox="1"/>
          <p:nvPr>
            <p:ph idx="1" type="body"/>
          </p:nvPr>
        </p:nvSpPr>
        <p:spPr>
          <a:xfrm>
            <a:off x="8086408" y="2789067"/>
            <a:ext cx="3176587" cy="2706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Char char=" 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◦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◦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◦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◦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4" name="Google Shape;44;p4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4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4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 type="obj">
  <p:cSld name="OBJEC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1" type="body"/>
          </p:nvPr>
        </p:nvSpPr>
        <p:spPr>
          <a:xfrm>
            <a:off x="1188720" y="2463495"/>
            <a:ext cx="9966960" cy="33686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1" type="body"/>
          </p:nvPr>
        </p:nvSpPr>
        <p:spPr>
          <a:xfrm>
            <a:off x="1188720" y="2057400"/>
            <a:ext cx="320040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6"/>
          <p:cNvSpPr txBox="1"/>
          <p:nvPr>
            <p:ph idx="2" type="body"/>
          </p:nvPr>
        </p:nvSpPr>
        <p:spPr>
          <a:xfrm>
            <a:off x="1188720" y="2958274"/>
            <a:ext cx="3200400" cy="29108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7" name="Google Shape;57;p6"/>
          <p:cNvSpPr txBox="1"/>
          <p:nvPr>
            <p:ph idx="3" type="body"/>
          </p:nvPr>
        </p:nvSpPr>
        <p:spPr>
          <a:xfrm>
            <a:off x="4572000" y="2051331"/>
            <a:ext cx="320040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8" name="Google Shape;58;p6"/>
          <p:cNvSpPr txBox="1"/>
          <p:nvPr>
            <p:ph idx="4" type="body"/>
          </p:nvPr>
        </p:nvSpPr>
        <p:spPr>
          <a:xfrm>
            <a:off x="4572000" y="2952204"/>
            <a:ext cx="3200400" cy="29108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9" name="Google Shape;59;p6"/>
          <p:cNvSpPr txBox="1"/>
          <p:nvPr>
            <p:ph idx="5" type="body"/>
          </p:nvPr>
        </p:nvSpPr>
        <p:spPr>
          <a:xfrm>
            <a:off x="7955280" y="2057400"/>
            <a:ext cx="320040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0" name="Google Shape;60;p6"/>
          <p:cNvSpPr txBox="1"/>
          <p:nvPr>
            <p:ph idx="6" type="body"/>
          </p:nvPr>
        </p:nvSpPr>
        <p:spPr>
          <a:xfrm>
            <a:off x="7955280" y="2958273"/>
            <a:ext cx="3200400" cy="29108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1" name="Google Shape;61;p6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6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" type="body"/>
          </p:nvPr>
        </p:nvSpPr>
        <p:spPr>
          <a:xfrm>
            <a:off x="1188720" y="2120900"/>
            <a:ext cx="4639736" cy="3748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7" name="Google Shape;67;p7"/>
          <p:cNvSpPr txBox="1"/>
          <p:nvPr>
            <p:ph idx="2" type="body"/>
          </p:nvPr>
        </p:nvSpPr>
        <p:spPr>
          <a:xfrm>
            <a:off x="6515944" y="2120900"/>
            <a:ext cx="4639736" cy="37481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7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7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8"/>
          <p:cNvSpPr txBox="1"/>
          <p:nvPr>
            <p:ph idx="1" type="body"/>
          </p:nvPr>
        </p:nvSpPr>
        <p:spPr>
          <a:xfrm>
            <a:off x="1188720" y="2313432"/>
            <a:ext cx="9966960" cy="36708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74" name="Google Shape;74;p8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8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8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">
  <p:cSld name="Section Break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Dark&#10;Target=Fill" id="78" name="Google Shape;78;p9"/>
          <p:cNvSpPr/>
          <p:nvPr/>
        </p:nvSpPr>
        <p:spPr>
          <a:xfrm>
            <a:off x="0" y="4953000"/>
            <a:ext cx="12192000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9"/>
          <p:cNvSpPr txBox="1"/>
          <p:nvPr>
            <p:ph type="ctrTitle"/>
          </p:nvPr>
        </p:nvSpPr>
        <p:spPr>
          <a:xfrm>
            <a:off x="1065197" y="5120640"/>
            <a:ext cx="10058400" cy="8229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9"/>
          <p:cNvSpPr txBox="1"/>
          <p:nvPr>
            <p:ph idx="1" type="subTitle"/>
          </p:nvPr>
        </p:nvSpPr>
        <p:spPr>
          <a:xfrm>
            <a:off x="1065212" y="5943600"/>
            <a:ext cx="10058400" cy="543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Char char=" "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lvl="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81" name="Google Shape;81;p9"/>
          <p:cNvSpPr/>
          <p:nvPr>
            <p:ph idx="2" type="pic"/>
          </p:nvPr>
        </p:nvSpPr>
        <p:spPr>
          <a:xfrm>
            <a:off x="635000" y="640080"/>
            <a:ext cx="3544888" cy="39319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82" name="Google Shape;82;p9"/>
          <p:cNvSpPr/>
          <p:nvPr>
            <p:ph idx="3" type="pic"/>
          </p:nvPr>
        </p:nvSpPr>
        <p:spPr>
          <a:xfrm>
            <a:off x="4343400" y="640080"/>
            <a:ext cx="3544888" cy="39319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83" name="Google Shape;83;p9"/>
          <p:cNvSpPr/>
          <p:nvPr>
            <p:ph idx="4" type="pic"/>
          </p:nvPr>
        </p:nvSpPr>
        <p:spPr>
          <a:xfrm>
            <a:off x="8028432" y="640080"/>
            <a:ext cx="3544888" cy="39319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0"/>
          <p:cNvSpPr txBox="1"/>
          <p:nvPr>
            <p:ph type="ctrTitle"/>
          </p:nvPr>
        </p:nvSpPr>
        <p:spPr>
          <a:xfrm>
            <a:off x="6730000" y="639097"/>
            <a:ext cx="4813072" cy="34947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1" type="subTitle"/>
          </p:nvPr>
        </p:nvSpPr>
        <p:spPr>
          <a:xfrm>
            <a:off x="6729999" y="4455621"/>
            <a:ext cx="4829101" cy="12386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lvl="1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2pPr>
            <a:lvl3pPr lvl="2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3pPr>
            <a:lvl4pPr lvl="3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4pPr>
            <a:lvl5pPr lvl="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◦"/>
              <a:defRPr/>
            </a:lvl5pPr>
            <a:lvl6pPr lvl="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cxnSp>
        <p:nvCxnSpPr>
          <p:cNvPr id="88" name="Google Shape;88;p10"/>
          <p:cNvCxnSpPr/>
          <p:nvPr/>
        </p:nvCxnSpPr>
        <p:spPr>
          <a:xfrm>
            <a:off x="6805053" y="4294754"/>
            <a:ext cx="43891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" name="Google Shape;89;p10"/>
          <p:cNvSpPr/>
          <p:nvPr>
            <p:ph idx="2" type="pic"/>
          </p:nvPr>
        </p:nvSpPr>
        <p:spPr>
          <a:xfrm>
            <a:off x="642938" y="640080"/>
            <a:ext cx="5449824" cy="2743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90" name="Google Shape;90;p10"/>
          <p:cNvSpPr/>
          <p:nvPr>
            <p:ph idx="3" type="pic"/>
          </p:nvPr>
        </p:nvSpPr>
        <p:spPr>
          <a:xfrm>
            <a:off x="640080" y="3474720"/>
            <a:ext cx="5449824" cy="2743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91" name="Google Shape;91;p10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0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0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2FAFD"/>
            </a:gs>
            <a:gs pos="74000">
              <a:srgbClr val="97DAF2"/>
            </a:gs>
            <a:gs pos="83000">
              <a:srgbClr val="97DAF2"/>
            </a:gs>
            <a:gs pos="100000">
              <a:srgbClr val="BAE6F6"/>
            </a:gs>
          </a:gsLst>
          <a:lin ang="54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i="0" sz="4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1188720" y="2108201"/>
            <a:ext cx="9966960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Char char="◦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" name="Google Shape;16;p1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Prernak29/McDonald-s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2.jp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oup of people sitting at a table" id="161" name="Google Shape;161;p1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042" l="0" r="-1" t="3600"/>
          <a:stretch/>
        </p:blipFill>
        <p:spPr>
          <a:xfrm>
            <a:off x="1524" y="-202120"/>
            <a:ext cx="12188952" cy="640079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9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3" name="Google Shape;163;p19"/>
          <p:cNvSpPr txBox="1"/>
          <p:nvPr>
            <p:ph type="ctrTitle"/>
          </p:nvPr>
        </p:nvSpPr>
        <p:spPr>
          <a:xfrm>
            <a:off x="1" y="3080084"/>
            <a:ext cx="6872438" cy="2294779"/>
          </a:xfrm>
          <a:prstGeom prst="rect">
            <a:avLst/>
          </a:prstGeom>
          <a:solidFill>
            <a:schemeClr val="lt1">
              <a:alpha val="92941"/>
            </a:schemeClr>
          </a:solidFill>
          <a:ln>
            <a:noFill/>
          </a:ln>
        </p:spPr>
        <p:txBody>
          <a:bodyPr anchorCtr="0" anchor="t" bIns="45700" lIns="822950" spcFirstLastPara="1" rIns="91425" wrap="square" tIns="7315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7300">
                <a:solidFill>
                  <a:schemeClr val="dk1"/>
                </a:solidFill>
              </a:rPr>
              <a:t>Sprint-1</a:t>
            </a:r>
            <a:br>
              <a:rPr lang="en-US" sz="5400">
                <a:solidFill>
                  <a:schemeClr val="dk1"/>
                </a:solidFill>
              </a:rPr>
            </a:br>
            <a:r>
              <a:rPr lang="en-US" sz="5400">
                <a:solidFill>
                  <a:schemeClr val="dk1"/>
                </a:solidFill>
              </a:rPr>
              <a:t>      McDonald’s</a:t>
            </a:r>
            <a:br>
              <a:rPr lang="en-US" sz="5400">
                <a:solidFill>
                  <a:schemeClr val="dk1"/>
                </a:solidFill>
              </a:rPr>
            </a:br>
            <a:endParaRPr sz="5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8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Links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5" name="Google Shape;315;p28"/>
          <p:cNvSpPr txBox="1"/>
          <p:nvPr>
            <p:ph idx="1" type="body"/>
          </p:nvPr>
        </p:nvSpPr>
        <p:spPr>
          <a:xfrm>
            <a:off x="1188720" y="2313432"/>
            <a:ext cx="9966900" cy="36708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361950" lvl="0" marL="457200" rtl="0" algn="l">
              <a:spcBef>
                <a:spcPts val="1200"/>
              </a:spcBef>
              <a:spcAft>
                <a:spcPts val="0"/>
              </a:spcAft>
              <a:buSzPts val="2100"/>
              <a:buFont typeface="Times New Roman"/>
              <a:buChar char="★"/>
            </a:pPr>
            <a:r>
              <a:rPr lang="en-US" sz="2300">
                <a:latin typeface="Times New Roman"/>
                <a:ea typeface="Times New Roman"/>
                <a:cs typeface="Times New Roman"/>
                <a:sym typeface="Times New Roman"/>
              </a:rPr>
              <a:t>Github: </a:t>
            </a:r>
            <a:r>
              <a:rPr lang="en-US" sz="23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https://github.com/Prernak29/McDonald-s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★"/>
            </a:pPr>
            <a:r>
              <a:rPr lang="en-US" sz="2300">
                <a:latin typeface="Times New Roman"/>
                <a:ea typeface="Times New Roman"/>
                <a:cs typeface="Times New Roman"/>
                <a:sym typeface="Times New Roman"/>
              </a:rPr>
              <a:t>JIRA : https://mohitank.atlassian.net/jira/software/projects/S1/boards/3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p28"/>
          <p:cNvSpPr txBox="1"/>
          <p:nvPr>
            <p:ph idx="12" type="sldNum"/>
          </p:nvPr>
        </p:nvSpPr>
        <p:spPr>
          <a:xfrm>
            <a:off x="10993582" y="6446838"/>
            <a:ext cx="780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2" name="Google Shape;322;p29"/>
          <p:cNvSpPr txBox="1"/>
          <p:nvPr>
            <p:ph idx="1" type="body"/>
          </p:nvPr>
        </p:nvSpPr>
        <p:spPr>
          <a:xfrm>
            <a:off x="1188720" y="2120900"/>
            <a:ext cx="4639736" cy="3748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Prerna Kaushik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Sagar Andhale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Rahul  Kain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Mohit Tank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Prasath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Samiran Banerjee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People in the background shaking hands" id="323" name="Google Shape;323;p29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-1" l="4994" r="-1" t="0"/>
          <a:stretch/>
        </p:blipFill>
        <p:spPr>
          <a:xfrm>
            <a:off x="6515944" y="2120900"/>
            <a:ext cx="4639736" cy="3748194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9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5" name="Google Shape;325;p29"/>
          <p:cNvSpPr txBox="1"/>
          <p:nvPr/>
        </p:nvSpPr>
        <p:spPr>
          <a:xfrm>
            <a:off x="693019" y="5428648"/>
            <a:ext cx="43409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Batch : Capgemini-73-Testing-B5-Api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9" name="Google Shape;169;p20"/>
          <p:cNvSpPr txBox="1"/>
          <p:nvPr>
            <p:ph idx="1" type="body"/>
          </p:nvPr>
        </p:nvSpPr>
        <p:spPr>
          <a:xfrm>
            <a:off x="1097281" y="2108201"/>
            <a:ext cx="3557016" cy="37608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27000" lvl="0" marL="914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 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 McDonald's</a:t>
            </a:r>
            <a:r>
              <a:rPr i="0" lang="en-US">
                <a:latin typeface="Times New Roman"/>
                <a:ea typeface="Times New Roman"/>
                <a:cs typeface="Times New Roman"/>
                <a:sym typeface="Times New Roman"/>
              </a:rPr>
              <a:t> Corporation is an American-based multinational fast-food chain, founded in 1940 as a restaurant operated by Richard and Maurice McDonald, in San Bernardino, California, United States.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A burger and fries on a tray&#10;&#10;Description automatically generated with medium confidence" id="170" name="Google Shape;170;p2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7671" y="2112264"/>
            <a:ext cx="2509138" cy="1837944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A clown in a garment&#10;&#10;Description automatically generated with low confidence" id="171" name="Google Shape;171;p20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11271" y="4032504"/>
            <a:ext cx="2761937" cy="1837944"/>
          </a:xfrm>
          <a:prstGeom prst="rect">
            <a:avLst/>
          </a:prstGeom>
          <a:noFill/>
          <a:ln cap="rnd" cmpd="sng" w="1270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sx="97000" kx="900000" rotWithShape="0" algn="br" dir="10500000" dist="95250" sy="23000">
              <a:srgbClr val="000000">
                <a:alpha val="20000"/>
              </a:srgbClr>
            </a:outerShdw>
          </a:effectLst>
        </p:spPr>
      </p:pic>
      <p:pic>
        <p:nvPicPr>
          <p:cNvPr descr="Logo&#10;&#10;Description automatically generated with medium confidence" id="172" name="Google Shape;172;p20"/>
          <p:cNvPicPr preferRelativeResize="0"/>
          <p:nvPr>
            <p:ph idx="4" type="pic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10728" y="2663190"/>
            <a:ext cx="3035808" cy="265633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0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/>
          <p:nvPr>
            <p:ph idx="1" type="body"/>
          </p:nvPr>
        </p:nvSpPr>
        <p:spPr>
          <a:xfrm>
            <a:off x="8086408" y="2789067"/>
            <a:ext cx="3176587" cy="2706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79" name="Google Shape;179;p21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80" name="Google Shape;180;p21"/>
          <p:cNvGrpSpPr/>
          <p:nvPr/>
        </p:nvGrpSpPr>
        <p:grpSpPr>
          <a:xfrm>
            <a:off x="4109476" y="1275165"/>
            <a:ext cx="3375202" cy="1450757"/>
            <a:chOff x="1" y="-1"/>
            <a:chExt cx="3375202" cy="1450757"/>
          </a:xfrm>
        </p:grpSpPr>
        <p:sp>
          <p:nvSpPr>
            <p:cNvPr id="181" name="Google Shape;181;p21"/>
            <p:cNvSpPr/>
            <p:nvPr/>
          </p:nvSpPr>
          <p:spPr>
            <a:xfrm rot="5400000">
              <a:off x="-217613" y="217613"/>
              <a:ext cx="1450757" cy="1015529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50A09A"/>
                </a:gs>
                <a:gs pos="34000">
                  <a:srgbClr val="53A09B"/>
                </a:gs>
                <a:gs pos="70000">
                  <a:srgbClr val="52A49F"/>
                </a:gs>
                <a:gs pos="100000">
                  <a:srgbClr val="5DA6A1"/>
                </a:gs>
              </a:gsLst>
              <a:path path="circle">
                <a:fillToRect b="50%" l="50%" r="50%" t="50%"/>
              </a:path>
              <a:tileRect/>
            </a:gradFill>
            <a:ln cap="flat" cmpd="sng" w="12700">
              <a:solidFill>
                <a:srgbClr val="61A39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1"/>
            <p:cNvSpPr txBox="1"/>
            <p:nvPr/>
          </p:nvSpPr>
          <p:spPr>
            <a:xfrm>
              <a:off x="2" y="507764"/>
              <a:ext cx="1015529" cy="435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600" lIns="14600" spcFirstLastPara="1" rIns="14600" wrap="square" tIns="146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Samiran</a:t>
              </a: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 rot="5400000">
              <a:off x="1721932" y="-202949"/>
              <a:ext cx="942992" cy="236355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61A39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810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1"/>
            <p:cNvSpPr txBox="1"/>
            <p:nvPr/>
          </p:nvSpPr>
          <p:spPr>
            <a:xfrm>
              <a:off x="1011654" y="553362"/>
              <a:ext cx="2317517" cy="8509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70675" spcFirstLastPara="1" rIns="15225" wrap="square" tIns="15225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None/>
              </a:pPr>
              <a:r>
                <a:rPr b="0" i="0" lang="en-US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Play store Icon</a:t>
              </a:r>
              <a:endParaRPr/>
            </a:p>
          </p:txBody>
        </p:sp>
      </p:grpSp>
      <p:grpSp>
        <p:nvGrpSpPr>
          <p:cNvPr id="185" name="Google Shape;185;p21"/>
          <p:cNvGrpSpPr/>
          <p:nvPr/>
        </p:nvGrpSpPr>
        <p:grpSpPr>
          <a:xfrm>
            <a:off x="299476" y="1306719"/>
            <a:ext cx="3379078" cy="1450757"/>
            <a:chOff x="1" y="-1"/>
            <a:chExt cx="3379078" cy="1450757"/>
          </a:xfrm>
        </p:grpSpPr>
        <p:sp>
          <p:nvSpPr>
            <p:cNvPr id="186" name="Google Shape;186;p21"/>
            <p:cNvSpPr/>
            <p:nvPr/>
          </p:nvSpPr>
          <p:spPr>
            <a:xfrm rot="5400000">
              <a:off x="-217613" y="217613"/>
              <a:ext cx="1450757" cy="1015529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 cap="flat" cmpd="sng" w="158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1"/>
            <p:cNvSpPr txBox="1"/>
            <p:nvPr/>
          </p:nvSpPr>
          <p:spPr>
            <a:xfrm>
              <a:off x="2" y="507764"/>
              <a:ext cx="1015529" cy="435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875" lIns="15875" spcFirstLastPara="1" rIns="15875" wrap="square" tIns="158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500"/>
                <a:buFont typeface="Calibri"/>
                <a:buNone/>
              </a:pPr>
              <a:r>
                <a:rPr b="0" i="0" lang="en-US" sz="2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Prasath</a:t>
              </a:r>
              <a:endParaRPr/>
            </a:p>
          </p:txBody>
        </p:sp>
        <p:sp>
          <p:nvSpPr>
            <p:cNvPr id="188" name="Google Shape;188;p21"/>
            <p:cNvSpPr/>
            <p:nvPr/>
          </p:nvSpPr>
          <p:spPr>
            <a:xfrm rot="5400000">
              <a:off x="1725808" y="-366426"/>
              <a:ext cx="942992" cy="236355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8E0E5">
                <a:alpha val="89803"/>
              </a:srgbClr>
            </a:solidFill>
            <a:ln cap="flat" cmpd="sng" w="158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1"/>
            <p:cNvSpPr txBox="1"/>
            <p:nvPr/>
          </p:nvSpPr>
          <p:spPr>
            <a:xfrm>
              <a:off x="1015530" y="389885"/>
              <a:ext cx="2317517" cy="8509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84475" spcFirstLastPara="1" rIns="25400" wrap="square" tIns="25400">
              <a:noAutofit/>
            </a:bodyPr>
            <a:lstStyle/>
            <a:p>
              <a:pPr indent="-285750" lvl="1" marL="2857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Font typeface="Times New Roman"/>
                <a:buNone/>
              </a:pPr>
              <a:r>
                <a:rPr b="0" i="0" lang="en-US" sz="40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Login</a:t>
              </a:r>
              <a:endParaRPr/>
            </a:p>
          </p:txBody>
        </p:sp>
      </p:grpSp>
      <p:grpSp>
        <p:nvGrpSpPr>
          <p:cNvPr id="190" name="Google Shape;190;p21"/>
          <p:cNvGrpSpPr/>
          <p:nvPr/>
        </p:nvGrpSpPr>
        <p:grpSpPr>
          <a:xfrm>
            <a:off x="223276" y="3025015"/>
            <a:ext cx="3379078" cy="1450757"/>
            <a:chOff x="1" y="-1"/>
            <a:chExt cx="3379078" cy="1450757"/>
          </a:xfrm>
        </p:grpSpPr>
        <p:sp>
          <p:nvSpPr>
            <p:cNvPr id="191" name="Google Shape;191;p21"/>
            <p:cNvSpPr/>
            <p:nvPr/>
          </p:nvSpPr>
          <p:spPr>
            <a:xfrm rot="5400000">
              <a:off x="-217613" y="217613"/>
              <a:ext cx="1450757" cy="1015529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079399"/>
                </a:gs>
                <a:gs pos="34000">
                  <a:srgbClr val="099398"/>
                </a:gs>
                <a:gs pos="70000">
                  <a:srgbClr val="06989E"/>
                </a:gs>
                <a:gs pos="100000">
                  <a:srgbClr val="13949A"/>
                </a:gs>
              </a:gsLst>
              <a:path path="circle">
                <a:fillToRect b="50%" l="50%" r="50%" t="50%"/>
              </a:path>
              <a:tileRect/>
            </a:gradFill>
            <a:ln cap="flat" cmpd="sng" w="12700">
              <a:solidFill>
                <a:srgbClr val="1A8F9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1"/>
            <p:cNvSpPr txBox="1"/>
            <p:nvPr/>
          </p:nvSpPr>
          <p:spPr>
            <a:xfrm>
              <a:off x="2" y="507764"/>
              <a:ext cx="1015529" cy="435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775" lIns="17775" spcFirstLastPara="1" rIns="17775" wrap="square" tIns="17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Calibri"/>
                <a:buNone/>
              </a:pPr>
              <a:r>
                <a:rPr b="0" i="0" lang="en-US" sz="2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Rahul</a:t>
              </a: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 rot="5400000">
              <a:off x="1725808" y="-452738"/>
              <a:ext cx="942992" cy="236355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1A8F9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810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 txBox="1"/>
            <p:nvPr/>
          </p:nvSpPr>
          <p:spPr>
            <a:xfrm>
              <a:off x="1015530" y="303573"/>
              <a:ext cx="2317517" cy="8509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298700" spcFirstLastPara="1" rIns="26650" wrap="square" tIns="26650">
              <a:noAutofit/>
            </a:bodyPr>
            <a:lstStyle/>
            <a:p>
              <a:pPr indent="-285750" lvl="1" marL="2857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200"/>
                <a:buFont typeface="Times New Roman"/>
                <a:buNone/>
              </a:pPr>
              <a:r>
                <a:rPr b="0" i="0" lang="en-US" sz="42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Location</a:t>
              </a:r>
              <a:endParaRPr b="0" i="0" sz="4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95" name="Google Shape;195;p21"/>
          <p:cNvGrpSpPr/>
          <p:nvPr/>
        </p:nvGrpSpPr>
        <p:grpSpPr>
          <a:xfrm>
            <a:off x="223276" y="4735926"/>
            <a:ext cx="3379078" cy="1450757"/>
            <a:chOff x="1" y="-1"/>
            <a:chExt cx="3379078" cy="1450757"/>
          </a:xfrm>
        </p:grpSpPr>
        <p:sp>
          <p:nvSpPr>
            <p:cNvPr id="196" name="Google Shape;196;p21"/>
            <p:cNvSpPr/>
            <p:nvPr/>
          </p:nvSpPr>
          <p:spPr>
            <a:xfrm rot="5400000">
              <a:off x="-217613" y="217613"/>
              <a:ext cx="1450757" cy="1015529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097DCD">
                    <a:alpha val="89803"/>
                  </a:srgbClr>
                </a:gs>
                <a:gs pos="34000">
                  <a:srgbClr val="0C7DCC">
                    <a:alpha val="89803"/>
                  </a:srgbClr>
                </a:gs>
                <a:gs pos="70000">
                  <a:srgbClr val="0980D3">
                    <a:alpha val="89803"/>
                  </a:srgbClr>
                </a:gs>
                <a:gs pos="100000">
                  <a:srgbClr val="1A84CE">
                    <a:alpha val="89803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 cap="flat" cmpd="sng" w="12700">
              <a:solidFill>
                <a:srgbClr val="2383C6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1"/>
            <p:cNvSpPr txBox="1"/>
            <p:nvPr/>
          </p:nvSpPr>
          <p:spPr>
            <a:xfrm>
              <a:off x="2" y="507764"/>
              <a:ext cx="1015529" cy="435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775" lIns="17775" spcFirstLastPara="1" rIns="17775" wrap="square" tIns="17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Calibri"/>
                <a:buNone/>
              </a:pPr>
              <a:r>
                <a:rPr b="0" i="0" lang="en-US" sz="2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Sagar</a:t>
              </a: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 rot="5400000">
              <a:off x="1725808" y="-523821"/>
              <a:ext cx="942992" cy="236355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2383C6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810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1"/>
            <p:cNvSpPr txBox="1"/>
            <p:nvPr/>
          </p:nvSpPr>
          <p:spPr>
            <a:xfrm>
              <a:off x="1015530" y="232490"/>
              <a:ext cx="2317517" cy="8509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925" lIns="312925" spcFirstLastPara="1" rIns="27925" wrap="square" tIns="27925">
              <a:noAutofit/>
            </a:bodyPr>
            <a:lstStyle/>
            <a:p>
              <a:pPr indent="-285750" lvl="1" marL="2857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400"/>
                <a:buFont typeface="Times New Roman"/>
                <a:buNone/>
              </a:pPr>
              <a:r>
                <a:rPr b="0" i="0" lang="en-US" sz="4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Search</a:t>
              </a:r>
              <a:endParaRPr/>
            </a:p>
          </p:txBody>
        </p:sp>
      </p:grpSp>
      <p:grpSp>
        <p:nvGrpSpPr>
          <p:cNvPr id="200" name="Google Shape;200;p21"/>
          <p:cNvGrpSpPr/>
          <p:nvPr/>
        </p:nvGrpSpPr>
        <p:grpSpPr>
          <a:xfrm>
            <a:off x="4105594" y="2890165"/>
            <a:ext cx="3379078" cy="1450757"/>
            <a:chOff x="1" y="-1"/>
            <a:chExt cx="3379078" cy="1450757"/>
          </a:xfrm>
        </p:grpSpPr>
        <p:sp>
          <p:nvSpPr>
            <p:cNvPr id="201" name="Google Shape;201;p21"/>
            <p:cNvSpPr/>
            <p:nvPr/>
          </p:nvSpPr>
          <p:spPr>
            <a:xfrm rot="5400000">
              <a:off x="-217613" y="217613"/>
              <a:ext cx="1450757" cy="1015529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08B7BF"/>
                </a:gs>
                <a:gs pos="34000">
                  <a:srgbClr val="0CB6BD"/>
                </a:gs>
                <a:gs pos="70000">
                  <a:srgbClr val="09BBC4"/>
                </a:gs>
                <a:gs pos="100000">
                  <a:srgbClr val="19B7BF"/>
                </a:gs>
              </a:gsLst>
              <a:path path="circle">
                <a:fillToRect b="50%" l="50%" r="50%" t="50%"/>
              </a:path>
              <a:tileRect/>
            </a:gradFill>
            <a:ln cap="flat" cmpd="sng" w="12700">
              <a:solidFill>
                <a:srgbClr val="21B1B8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1"/>
            <p:cNvSpPr txBox="1"/>
            <p:nvPr/>
          </p:nvSpPr>
          <p:spPr>
            <a:xfrm>
              <a:off x="2" y="507764"/>
              <a:ext cx="1015529" cy="435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775" lIns="17775" spcFirstLastPara="1" rIns="17775" wrap="square" tIns="17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Calibri"/>
                <a:buNone/>
              </a:pPr>
              <a:r>
                <a:rPr b="0" i="0" lang="en-US" sz="2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Mohit</a:t>
              </a: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 rot="5400000">
              <a:off x="1725808" y="-341116"/>
              <a:ext cx="942992" cy="236355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21B1B8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810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1"/>
            <p:cNvSpPr txBox="1"/>
            <p:nvPr/>
          </p:nvSpPr>
          <p:spPr>
            <a:xfrm>
              <a:off x="1015530" y="415195"/>
              <a:ext cx="2317517" cy="8509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25" lIns="192000" spcFirstLastPara="1" rIns="17125" wrap="square" tIns="17125">
              <a:noAutofit/>
            </a:bodyPr>
            <a:lstStyle/>
            <a:p>
              <a:pPr indent="-228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Times New Roman"/>
                <a:buNone/>
              </a:pPr>
              <a:r>
                <a:rPr b="0" i="0" lang="en-US" sz="27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Customization</a:t>
              </a:r>
              <a:endParaRPr/>
            </a:p>
          </p:txBody>
        </p:sp>
      </p:grpSp>
      <p:grpSp>
        <p:nvGrpSpPr>
          <p:cNvPr id="205" name="Google Shape;205;p21"/>
          <p:cNvGrpSpPr/>
          <p:nvPr/>
        </p:nvGrpSpPr>
        <p:grpSpPr>
          <a:xfrm>
            <a:off x="4105594" y="4470999"/>
            <a:ext cx="3379078" cy="1450757"/>
            <a:chOff x="1" y="-1"/>
            <a:chExt cx="3379078" cy="1450757"/>
          </a:xfrm>
        </p:grpSpPr>
        <p:sp>
          <p:nvSpPr>
            <p:cNvPr id="206" name="Google Shape;206;p21"/>
            <p:cNvSpPr/>
            <p:nvPr/>
          </p:nvSpPr>
          <p:spPr>
            <a:xfrm rot="5400000">
              <a:off x="-217613" y="217613"/>
              <a:ext cx="1450757" cy="1015529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00ABEF"/>
                </a:gs>
                <a:gs pos="34000">
                  <a:srgbClr val="00ABED"/>
                </a:gs>
                <a:gs pos="70000">
                  <a:srgbClr val="00AFF6"/>
                </a:gs>
                <a:gs pos="100000">
                  <a:srgbClr val="0EB0EE"/>
                </a:gs>
              </a:gsLst>
              <a:path path="circle">
                <a:fillToRect b="50%" l="50%" r="50%" t="50%"/>
              </a:path>
              <a:tileRect/>
            </a:gradFill>
            <a:ln cap="flat" cmpd="sng" w="12700">
              <a:solidFill>
                <a:srgbClr val="19ACE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445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1"/>
            <p:cNvSpPr txBox="1"/>
            <p:nvPr/>
          </p:nvSpPr>
          <p:spPr>
            <a:xfrm>
              <a:off x="2" y="507764"/>
              <a:ext cx="1015529" cy="435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775" lIns="17775" spcFirstLastPara="1" rIns="17775" wrap="square" tIns="17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Calibri"/>
                <a:buNone/>
              </a:pPr>
              <a:r>
                <a:rPr b="0" i="0" lang="en-US" sz="2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Prerna</a:t>
              </a:r>
              <a:endParaRPr/>
            </a:p>
          </p:txBody>
        </p:sp>
        <p:sp>
          <p:nvSpPr>
            <p:cNvPr id="208" name="Google Shape;208;p21"/>
            <p:cNvSpPr/>
            <p:nvPr/>
          </p:nvSpPr>
          <p:spPr>
            <a:xfrm rot="5400000">
              <a:off x="1725808" y="-279011"/>
              <a:ext cx="942992" cy="236355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1">
                <a:alpha val="89803"/>
              </a:schemeClr>
            </a:solidFill>
            <a:ln cap="flat" cmpd="sng" w="12700">
              <a:solidFill>
                <a:srgbClr val="19ACE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8100" rotWithShape="0" algn="br" dir="2700000" dist="25400">
                <a:srgbClr val="000000">
                  <a:alpha val="6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1"/>
            <p:cNvSpPr txBox="1"/>
            <p:nvPr/>
          </p:nvSpPr>
          <p:spPr>
            <a:xfrm>
              <a:off x="1015530" y="477300"/>
              <a:ext cx="2317517" cy="8509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925" lIns="312925" spcFirstLastPara="1" rIns="27925" wrap="square" tIns="27925">
              <a:noAutofit/>
            </a:bodyPr>
            <a:lstStyle/>
            <a:p>
              <a:pPr indent="-285750" lvl="1" marL="2857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400"/>
                <a:buFont typeface="Calibri"/>
                <a:buNone/>
              </a:pPr>
              <a:r>
                <a:rPr b="0" i="0" lang="en-US" sz="4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  </a:t>
              </a:r>
              <a:r>
                <a:rPr b="0" i="0" lang="en-US" sz="40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Cart</a:t>
              </a:r>
              <a:endParaRPr b="0" i="0" sz="4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210" name="Google Shape;210;p21"/>
          <p:cNvSpPr txBox="1"/>
          <p:nvPr/>
        </p:nvSpPr>
        <p:spPr>
          <a:xfrm>
            <a:off x="8086408" y="1850781"/>
            <a:ext cx="317658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4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Module Name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21"/>
          <p:cNvSpPr txBox="1"/>
          <p:nvPr/>
        </p:nvSpPr>
        <p:spPr>
          <a:xfrm>
            <a:off x="7987911" y="2789067"/>
            <a:ext cx="4989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Module  Assigned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2"/>
          <p:cNvSpPr txBox="1"/>
          <p:nvPr>
            <p:ph type="title"/>
          </p:nvPr>
        </p:nvSpPr>
        <p:spPr>
          <a:xfrm>
            <a:off x="1066800" y="429478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Personal Contribution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17" name="Google Shape;217;p22"/>
          <p:cNvGrpSpPr/>
          <p:nvPr/>
        </p:nvGrpSpPr>
        <p:grpSpPr>
          <a:xfrm>
            <a:off x="1031459" y="2398238"/>
            <a:ext cx="9957920" cy="3378197"/>
            <a:chOff x="4202" y="-9523"/>
            <a:chExt cx="9957920" cy="3378197"/>
          </a:xfrm>
        </p:grpSpPr>
        <p:sp>
          <p:nvSpPr>
            <p:cNvPr id="218" name="Google Shape;218;p22"/>
            <p:cNvSpPr/>
            <p:nvPr/>
          </p:nvSpPr>
          <p:spPr>
            <a:xfrm>
              <a:off x="235841" y="1482217"/>
              <a:ext cx="1191287" cy="404241"/>
            </a:xfrm>
            <a:prstGeom prst="homePlate">
              <a:avLst>
                <a:gd fmla="val 40000" name="adj"/>
              </a:avLst>
            </a:prstGeom>
            <a:solidFill>
              <a:srgbClr val="2383C6"/>
            </a:solidFill>
            <a:ln cap="flat" cmpd="sng" w="15875">
              <a:solidFill>
                <a:srgbClr val="2383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2"/>
            <p:cNvSpPr txBox="1"/>
            <p:nvPr/>
          </p:nvSpPr>
          <p:spPr>
            <a:xfrm>
              <a:off x="235841" y="1482217"/>
              <a:ext cx="1110439" cy="4042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137150" spcFirstLastPara="1" rIns="137150" wrap="square" tIns="137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Mohit</a:t>
              </a: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4202" y="0"/>
              <a:ext cx="1654565" cy="10779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2"/>
            <p:cNvSpPr txBox="1"/>
            <p:nvPr/>
          </p:nvSpPr>
          <p:spPr>
            <a:xfrm>
              <a:off x="4202" y="0"/>
              <a:ext cx="1654565" cy="1077976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b" bIns="124450" lIns="0" spcFirstLastPara="1" rIns="0" wrap="square" tIns="1244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He make a group in JIRA and invite team member.</a:t>
              </a:r>
              <a:endParaRPr/>
            </a:p>
          </p:txBody>
        </p:sp>
        <p:sp>
          <p:nvSpPr>
            <p:cNvPr id="222" name="Google Shape;222;p22"/>
            <p:cNvSpPr/>
            <p:nvPr/>
          </p:nvSpPr>
          <p:spPr>
            <a:xfrm>
              <a:off x="1427128" y="1684337"/>
              <a:ext cx="463278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</a:path>
              </a:pathLst>
            </a:custGeom>
            <a:noFill/>
            <a:ln cap="flat" cmpd="sng" w="15875">
              <a:solidFill>
                <a:srgbClr val="2383C6"/>
              </a:solidFill>
              <a:prstDash val="solid"/>
              <a:round/>
              <a:headEnd len="sm" w="sm" type="none"/>
              <a:tailEnd len="sm" w="sm" type="none"/>
            </a:ln>
          </p:spPr>
        </p:sp>
        <p:cxnSp>
          <p:nvCxnSpPr>
            <p:cNvPr id="223" name="Google Shape;223;p22"/>
            <p:cNvCxnSpPr/>
            <p:nvPr/>
          </p:nvCxnSpPr>
          <p:spPr>
            <a:xfrm>
              <a:off x="831484" y="1145349"/>
              <a:ext cx="0" cy="336867"/>
            </a:xfrm>
            <a:prstGeom prst="straightConnector1">
              <a:avLst/>
            </a:prstGeom>
            <a:noFill/>
            <a:ln cap="flat" cmpd="sng" w="12700">
              <a:solidFill>
                <a:srgbClr val="2383C6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224" name="Google Shape;224;p22"/>
            <p:cNvSpPr/>
            <p:nvPr/>
          </p:nvSpPr>
          <p:spPr>
            <a:xfrm>
              <a:off x="797798" y="1077976"/>
              <a:ext cx="67373" cy="67373"/>
            </a:xfrm>
            <a:prstGeom prst="rect">
              <a:avLst/>
            </a:prstGeom>
            <a:solidFill>
              <a:srgbClr val="2383C6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1890406" y="1482217"/>
              <a:ext cx="1191287" cy="404241"/>
            </a:xfrm>
            <a:prstGeom prst="hexagon">
              <a:avLst>
                <a:gd fmla="val 40000" name="adj"/>
                <a:gd fmla="val 115470" name="vf"/>
              </a:avLst>
            </a:prstGeom>
            <a:solidFill>
              <a:srgbClr val="2383C6"/>
            </a:solidFill>
            <a:ln cap="flat" cmpd="sng" w="15875">
              <a:solidFill>
                <a:srgbClr val="2383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2"/>
            <p:cNvSpPr txBox="1"/>
            <p:nvPr/>
          </p:nvSpPr>
          <p:spPr>
            <a:xfrm>
              <a:off x="2043579" y="1534193"/>
              <a:ext cx="884941" cy="3002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137150" spcFirstLastPara="1" rIns="137150" wrap="square" tIns="137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Rahul</a:t>
              </a: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1658767" y="2290698"/>
              <a:ext cx="1654565" cy="10779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2"/>
            <p:cNvSpPr txBox="1"/>
            <p:nvPr/>
          </p:nvSpPr>
          <p:spPr>
            <a:xfrm>
              <a:off x="1658767" y="2290698"/>
              <a:ext cx="1654565" cy="1077976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124450" lIns="0" spcFirstLastPara="1" rIns="0" wrap="square" tIns="1244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b="0" i="0" lang="en-US" sz="14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He checkout every person has their respective assign module.</a:t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22"/>
            <p:cNvSpPr/>
            <p:nvPr/>
          </p:nvSpPr>
          <p:spPr>
            <a:xfrm>
              <a:off x="3081694" y="1684337"/>
              <a:ext cx="463278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</a:path>
              </a:pathLst>
            </a:custGeom>
            <a:noFill/>
            <a:ln cap="flat" cmpd="sng" w="15875">
              <a:solidFill>
                <a:srgbClr val="2383C6"/>
              </a:solidFill>
              <a:prstDash val="solid"/>
              <a:round/>
              <a:headEnd len="sm" w="sm" type="none"/>
              <a:tailEnd len="sm" w="sm" type="none"/>
            </a:ln>
          </p:spPr>
        </p:sp>
        <p:cxnSp>
          <p:nvCxnSpPr>
            <p:cNvPr id="230" name="Google Shape;230;p22"/>
            <p:cNvCxnSpPr/>
            <p:nvPr/>
          </p:nvCxnSpPr>
          <p:spPr>
            <a:xfrm>
              <a:off x="2486050" y="1886458"/>
              <a:ext cx="0" cy="336867"/>
            </a:xfrm>
            <a:prstGeom prst="straightConnector1">
              <a:avLst/>
            </a:prstGeom>
            <a:noFill/>
            <a:ln cap="flat" cmpd="sng" w="12700">
              <a:solidFill>
                <a:srgbClr val="2383C6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231" name="Google Shape;231;p22"/>
            <p:cNvSpPr/>
            <p:nvPr/>
          </p:nvSpPr>
          <p:spPr>
            <a:xfrm>
              <a:off x="2452363" y="2223325"/>
              <a:ext cx="67373" cy="67373"/>
            </a:xfrm>
            <a:prstGeom prst="rect">
              <a:avLst/>
            </a:prstGeom>
            <a:solidFill>
              <a:srgbClr val="2383C6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3544972" y="1482217"/>
              <a:ext cx="1191287" cy="404241"/>
            </a:xfrm>
            <a:prstGeom prst="hexagon">
              <a:avLst>
                <a:gd fmla="val 40000" name="adj"/>
                <a:gd fmla="val 115470" name="vf"/>
              </a:avLst>
            </a:prstGeom>
            <a:solidFill>
              <a:srgbClr val="2383C6"/>
            </a:solidFill>
            <a:ln cap="flat" cmpd="sng" w="15875">
              <a:solidFill>
                <a:srgbClr val="2383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2"/>
            <p:cNvSpPr txBox="1"/>
            <p:nvPr/>
          </p:nvSpPr>
          <p:spPr>
            <a:xfrm>
              <a:off x="3698145" y="1534193"/>
              <a:ext cx="884941" cy="3002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137150" spcFirstLastPara="1" rIns="137150" wrap="square" tIns="137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Sagar</a:t>
              </a:r>
              <a:endParaRPr/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3313333" y="0"/>
              <a:ext cx="1654565" cy="10779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2"/>
            <p:cNvSpPr txBox="1"/>
            <p:nvPr/>
          </p:nvSpPr>
          <p:spPr>
            <a:xfrm>
              <a:off x="3313333" y="0"/>
              <a:ext cx="1654565" cy="1077976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b" bIns="106675" lIns="0" spcFirstLastPara="1" rIns="0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22"/>
            <p:cNvSpPr/>
            <p:nvPr/>
          </p:nvSpPr>
          <p:spPr>
            <a:xfrm>
              <a:off x="4736259" y="1684337"/>
              <a:ext cx="467552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</a:path>
              </a:pathLst>
            </a:custGeom>
            <a:noFill/>
            <a:ln cap="flat" cmpd="sng" w="15875">
              <a:solidFill>
                <a:srgbClr val="2383C6"/>
              </a:solidFill>
              <a:prstDash val="solid"/>
              <a:round/>
              <a:headEnd len="sm" w="sm" type="none"/>
              <a:tailEnd len="sm" w="sm" type="none"/>
            </a:ln>
          </p:spPr>
        </p:sp>
        <p:cxnSp>
          <p:nvCxnSpPr>
            <p:cNvPr id="237" name="Google Shape;237;p22"/>
            <p:cNvCxnSpPr/>
            <p:nvPr/>
          </p:nvCxnSpPr>
          <p:spPr>
            <a:xfrm>
              <a:off x="4140616" y="1145349"/>
              <a:ext cx="0" cy="336867"/>
            </a:xfrm>
            <a:prstGeom prst="straightConnector1">
              <a:avLst/>
            </a:prstGeom>
            <a:noFill/>
            <a:ln cap="flat" cmpd="sng" w="12700">
              <a:solidFill>
                <a:srgbClr val="2383C6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238" name="Google Shape;238;p22"/>
            <p:cNvSpPr/>
            <p:nvPr/>
          </p:nvSpPr>
          <p:spPr>
            <a:xfrm>
              <a:off x="4106929" y="1077976"/>
              <a:ext cx="67373" cy="67373"/>
            </a:xfrm>
            <a:prstGeom prst="rect">
              <a:avLst/>
            </a:prstGeom>
            <a:solidFill>
              <a:srgbClr val="2383C6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2"/>
            <p:cNvSpPr/>
            <p:nvPr/>
          </p:nvSpPr>
          <p:spPr>
            <a:xfrm>
              <a:off x="5203812" y="1482217"/>
              <a:ext cx="1213266" cy="404241"/>
            </a:xfrm>
            <a:prstGeom prst="hexagon">
              <a:avLst>
                <a:gd fmla="val 40000" name="adj"/>
                <a:gd fmla="val 115470" name="vf"/>
              </a:avLst>
            </a:prstGeom>
            <a:solidFill>
              <a:srgbClr val="2383C6"/>
            </a:solidFill>
            <a:ln cap="flat" cmpd="sng" w="15875">
              <a:solidFill>
                <a:srgbClr val="2383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2"/>
            <p:cNvSpPr txBox="1"/>
            <p:nvPr/>
          </p:nvSpPr>
          <p:spPr>
            <a:xfrm>
              <a:off x="5358816" y="1533862"/>
              <a:ext cx="903258" cy="3009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137150" spcFirstLastPara="1" rIns="137150" wrap="square" tIns="137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Prerna</a:t>
              </a:r>
              <a:endParaRPr/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4967899" y="2290698"/>
              <a:ext cx="1685092" cy="10779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2"/>
            <p:cNvSpPr txBox="1"/>
            <p:nvPr/>
          </p:nvSpPr>
          <p:spPr>
            <a:xfrm>
              <a:off x="4967899" y="2290698"/>
              <a:ext cx="1685092" cy="1077976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124450" lIns="0" spcFirstLastPara="1" rIns="0" wrap="square" tIns="1244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She created a Dashboard for our Sprint.</a:t>
              </a:r>
              <a:endParaRPr/>
            </a:p>
          </p:txBody>
        </p:sp>
        <p:sp>
          <p:nvSpPr>
            <p:cNvPr id="243" name="Google Shape;243;p22"/>
            <p:cNvSpPr/>
            <p:nvPr/>
          </p:nvSpPr>
          <p:spPr>
            <a:xfrm rot="-87924">
              <a:off x="6417017" y="1679575"/>
              <a:ext cx="372418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</a:path>
              </a:pathLst>
            </a:custGeom>
            <a:noFill/>
            <a:ln cap="flat" cmpd="sng" w="15875">
              <a:solidFill>
                <a:srgbClr val="2383C6"/>
              </a:solidFill>
              <a:prstDash val="solid"/>
              <a:round/>
              <a:headEnd len="sm" w="sm" type="none"/>
              <a:tailEnd len="sm" w="sm" type="none"/>
            </a:ln>
          </p:spPr>
        </p:sp>
        <p:cxnSp>
          <p:nvCxnSpPr>
            <p:cNvPr id="244" name="Google Shape;244;p22"/>
            <p:cNvCxnSpPr/>
            <p:nvPr/>
          </p:nvCxnSpPr>
          <p:spPr>
            <a:xfrm>
              <a:off x="5810445" y="1886458"/>
              <a:ext cx="0" cy="336867"/>
            </a:xfrm>
            <a:prstGeom prst="straightConnector1">
              <a:avLst/>
            </a:prstGeom>
            <a:noFill/>
            <a:ln cap="flat" cmpd="sng" w="12700">
              <a:solidFill>
                <a:srgbClr val="2383C6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245" name="Google Shape;245;p22"/>
            <p:cNvSpPr/>
            <p:nvPr/>
          </p:nvSpPr>
          <p:spPr>
            <a:xfrm>
              <a:off x="5776137" y="2223325"/>
              <a:ext cx="68616" cy="67373"/>
            </a:xfrm>
            <a:prstGeom prst="rect">
              <a:avLst/>
            </a:prstGeom>
            <a:solidFill>
              <a:srgbClr val="2383C6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6789375" y="1472693"/>
              <a:ext cx="1191287" cy="404241"/>
            </a:xfrm>
            <a:prstGeom prst="hexagon">
              <a:avLst>
                <a:gd fmla="val 40000" name="adj"/>
                <a:gd fmla="val 115470" name="vf"/>
              </a:avLst>
            </a:prstGeom>
            <a:solidFill>
              <a:srgbClr val="2383C6"/>
            </a:solidFill>
            <a:ln cap="flat" cmpd="sng" w="15875">
              <a:solidFill>
                <a:srgbClr val="2383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2"/>
            <p:cNvSpPr txBox="1"/>
            <p:nvPr/>
          </p:nvSpPr>
          <p:spPr>
            <a:xfrm>
              <a:off x="6942548" y="1524669"/>
              <a:ext cx="884941" cy="3002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Prasath</a:t>
              </a:r>
              <a:endParaRPr/>
            </a:p>
          </p:txBody>
        </p:sp>
        <p:sp>
          <p:nvSpPr>
            <p:cNvPr id="248" name="Google Shape;248;p22"/>
            <p:cNvSpPr/>
            <p:nvPr/>
          </p:nvSpPr>
          <p:spPr>
            <a:xfrm>
              <a:off x="6557736" y="-9523"/>
              <a:ext cx="1654565" cy="10779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2"/>
            <p:cNvSpPr/>
            <p:nvPr/>
          </p:nvSpPr>
          <p:spPr>
            <a:xfrm rot="58614">
              <a:off x="7980622" y="1679575"/>
              <a:ext cx="558614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</a:path>
              </a:pathLst>
            </a:custGeom>
            <a:noFill/>
            <a:ln cap="flat" cmpd="sng" w="15875">
              <a:solidFill>
                <a:srgbClr val="2383C6"/>
              </a:solidFill>
              <a:prstDash val="solid"/>
              <a:round/>
              <a:headEnd len="sm" w="sm" type="none"/>
              <a:tailEnd len="sm" w="sm" type="none"/>
            </a:ln>
          </p:spPr>
        </p:sp>
        <p:cxnSp>
          <p:nvCxnSpPr>
            <p:cNvPr id="250" name="Google Shape;250;p22"/>
            <p:cNvCxnSpPr/>
            <p:nvPr/>
          </p:nvCxnSpPr>
          <p:spPr>
            <a:xfrm>
              <a:off x="7385019" y="1135825"/>
              <a:ext cx="0" cy="336867"/>
            </a:xfrm>
            <a:prstGeom prst="straightConnector1">
              <a:avLst/>
            </a:prstGeom>
            <a:noFill/>
            <a:ln cap="flat" cmpd="sng" w="12700">
              <a:solidFill>
                <a:srgbClr val="2383C6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251" name="Google Shape;251;p22"/>
            <p:cNvSpPr/>
            <p:nvPr/>
          </p:nvSpPr>
          <p:spPr>
            <a:xfrm>
              <a:off x="7351332" y="1068452"/>
              <a:ext cx="67373" cy="67373"/>
            </a:xfrm>
            <a:prstGeom prst="rect">
              <a:avLst/>
            </a:prstGeom>
            <a:solidFill>
              <a:srgbClr val="2383C6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2"/>
            <p:cNvSpPr/>
            <p:nvPr/>
          </p:nvSpPr>
          <p:spPr>
            <a:xfrm rot="10800000">
              <a:off x="8539196" y="1482217"/>
              <a:ext cx="1191287" cy="404241"/>
            </a:xfrm>
            <a:prstGeom prst="homePlate">
              <a:avLst>
                <a:gd fmla="val 40000" name="adj"/>
              </a:avLst>
            </a:prstGeom>
            <a:solidFill>
              <a:srgbClr val="2383C6"/>
            </a:solidFill>
            <a:ln cap="flat" cmpd="sng" w="15875">
              <a:solidFill>
                <a:srgbClr val="2383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2"/>
            <p:cNvSpPr txBox="1"/>
            <p:nvPr/>
          </p:nvSpPr>
          <p:spPr>
            <a:xfrm>
              <a:off x="8620044" y="1482217"/>
              <a:ext cx="1110439" cy="4042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50" lIns="137150" spcFirstLastPara="1" rIns="137150" wrap="square" tIns="1371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Samiran</a:t>
              </a:r>
              <a:endParaRPr/>
            </a:p>
          </p:txBody>
        </p:sp>
        <p:sp>
          <p:nvSpPr>
            <p:cNvPr id="254" name="Google Shape;254;p22"/>
            <p:cNvSpPr/>
            <p:nvPr/>
          </p:nvSpPr>
          <p:spPr>
            <a:xfrm>
              <a:off x="8307557" y="2290698"/>
              <a:ext cx="1654565" cy="10779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2"/>
            <p:cNvSpPr txBox="1"/>
            <p:nvPr/>
          </p:nvSpPr>
          <p:spPr>
            <a:xfrm>
              <a:off x="8307557" y="2290698"/>
              <a:ext cx="1654565" cy="1077976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124450" lIns="0" spcFirstLastPara="1" rIns="0" wrap="square" tIns="1244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He makes PowerPoint Presentation.</a:t>
              </a:r>
              <a:endParaRPr/>
            </a:p>
          </p:txBody>
        </p:sp>
        <p:cxnSp>
          <p:nvCxnSpPr>
            <p:cNvPr id="256" name="Google Shape;256;p22"/>
            <p:cNvCxnSpPr/>
            <p:nvPr/>
          </p:nvCxnSpPr>
          <p:spPr>
            <a:xfrm>
              <a:off x="9134840" y="1886458"/>
              <a:ext cx="0" cy="336867"/>
            </a:xfrm>
            <a:prstGeom prst="straightConnector1">
              <a:avLst/>
            </a:prstGeom>
            <a:noFill/>
            <a:ln cap="flat" cmpd="sng" w="12700">
              <a:solidFill>
                <a:srgbClr val="2383C6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257" name="Google Shape;257;p22"/>
            <p:cNvSpPr/>
            <p:nvPr/>
          </p:nvSpPr>
          <p:spPr>
            <a:xfrm>
              <a:off x="9101153" y="2223325"/>
              <a:ext cx="67373" cy="67373"/>
            </a:xfrm>
            <a:prstGeom prst="rect">
              <a:avLst/>
            </a:prstGeom>
            <a:solidFill>
              <a:srgbClr val="2383C6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" name="Google Shape;258;p22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9" name="Google Shape;259;p22"/>
          <p:cNvSpPr txBox="1"/>
          <p:nvPr/>
        </p:nvSpPr>
        <p:spPr>
          <a:xfrm>
            <a:off x="7517331" y="2925709"/>
            <a:ext cx="200205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 checks that everyone issue is link with epic.</a:t>
            </a:r>
            <a:endParaRPr/>
          </a:p>
        </p:txBody>
      </p:sp>
      <p:sp>
        <p:nvSpPr>
          <p:cNvPr id="260" name="Google Shape;260;p22"/>
          <p:cNvSpPr txBox="1"/>
          <p:nvPr/>
        </p:nvSpPr>
        <p:spPr>
          <a:xfrm>
            <a:off x="4620127" y="2905780"/>
            <a:ext cx="16459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 checks  Status Update.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Times New Roman"/>
              <a:buNone/>
            </a:pPr>
            <a:r>
              <a:rPr b="1" lang="en-US" sz="3200">
                <a:latin typeface="Times New Roman"/>
                <a:ea typeface="Times New Roman"/>
                <a:cs typeface="Times New Roman"/>
                <a:sym typeface="Times New Roman"/>
              </a:rPr>
              <a:t>Challenges Faced </a:t>
            </a: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6" name="Google Shape;266;p23"/>
          <p:cNvSpPr txBox="1"/>
          <p:nvPr>
            <p:ph idx="2" type="body"/>
          </p:nvPr>
        </p:nvSpPr>
        <p:spPr>
          <a:xfrm>
            <a:off x="885524" y="1937340"/>
            <a:ext cx="11934825" cy="4136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-291147" lvl="1" marL="48691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85"/>
              <a:buFont typeface="Times New Roman"/>
              <a:buChar char="❑"/>
            </a:pPr>
            <a:r>
              <a:rPr lang="en-US" sz="148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Adapting to Changes in Agile  Project</a:t>
            </a:r>
            <a:br>
              <a:rPr lang="en-US" sz="148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485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1147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485"/>
              <a:buFont typeface="Times New Roman"/>
              <a:buChar char="❑"/>
            </a:pPr>
            <a:r>
              <a:rPr lang="en-US" sz="148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Difficulty to learn New components</a:t>
            </a:r>
            <a:br>
              <a:rPr lang="en-US" sz="148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485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1147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485"/>
              <a:buFont typeface="Times New Roman"/>
              <a:buChar char="❑"/>
            </a:pPr>
            <a:r>
              <a:rPr lang="en-US" sz="148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Difficulty to Understand New Process</a:t>
            </a:r>
            <a:br>
              <a:rPr lang="en-US" sz="148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485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1147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485"/>
              <a:buFont typeface="Times New Roman"/>
              <a:buChar char="❑"/>
            </a:pPr>
            <a:r>
              <a:rPr lang="en-US" sz="148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making can be delayed since diff. opinion of Participants</a:t>
            </a:r>
            <a:br>
              <a:rPr lang="en-US" sz="148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485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1147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485"/>
              <a:buFont typeface="Times New Roman"/>
              <a:buChar char="❑"/>
            </a:pPr>
            <a:r>
              <a:rPr lang="en-US" sz="148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Lack of empathy</a:t>
            </a:r>
            <a:br>
              <a:rPr lang="en-US" sz="148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485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1147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485"/>
              <a:buFont typeface="Times New Roman"/>
              <a:buChar char="❑"/>
            </a:pPr>
            <a:r>
              <a:rPr lang="en-US" sz="1485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Style of work is different for everybody</a:t>
            </a:r>
            <a:endParaRPr sz="179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58750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550"/>
              <a:buNone/>
            </a:pPr>
            <a:r>
              <a:t/>
            </a:r>
            <a:endParaRPr sz="19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58750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550"/>
              <a:buNone/>
            </a:pPr>
            <a:r>
              <a:t/>
            </a:r>
            <a:endParaRPr sz="19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58750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550"/>
              <a:buNone/>
            </a:pPr>
            <a:r>
              <a:t/>
            </a:r>
            <a:endParaRPr sz="19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58750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550"/>
              <a:buNone/>
            </a:pPr>
            <a:r>
              <a:t/>
            </a:r>
            <a:endParaRPr sz="19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1" marL="20116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550"/>
              <a:buNone/>
            </a:pPr>
            <a:r>
              <a:t/>
            </a:r>
            <a:endParaRPr sz="19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58750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550"/>
              <a:buNone/>
            </a:pPr>
            <a:r>
              <a:t/>
            </a:r>
            <a:endParaRPr sz="19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58750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550"/>
              <a:buNone/>
            </a:pPr>
            <a:r>
              <a:t/>
            </a:r>
            <a:endParaRPr sz="19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58750" lvl="1" marL="486918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550"/>
              <a:buNone/>
            </a:pPr>
            <a:r>
              <a:t/>
            </a:r>
            <a:endParaRPr sz="19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7" name="Google Shape;267;p23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8" name="Google Shape;268;p23"/>
          <p:cNvSpPr txBox="1"/>
          <p:nvPr/>
        </p:nvSpPr>
        <p:spPr>
          <a:xfrm>
            <a:off x="6130790" y="1091029"/>
            <a:ext cx="6901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Overcome the Challenges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3"/>
          <p:cNvSpPr txBox="1"/>
          <p:nvPr/>
        </p:nvSpPr>
        <p:spPr>
          <a:xfrm>
            <a:off x="6718435" y="1937340"/>
            <a:ext cx="6545100" cy="28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921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❑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Understand  the  </a:t>
            </a:r>
            <a:r>
              <a:rPr b="1"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TOPIC</a:t>
            </a: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completely.</a:t>
            </a:r>
            <a:b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❑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 Mentor helps a lot.</a:t>
            </a:r>
            <a:b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❑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increase knowledge sharing within the team.</a:t>
            </a:r>
            <a:b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❑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We distributed module to everyone within the team.</a:t>
            </a:r>
            <a:b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❑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set a timeline to complete each task.</a:t>
            </a:r>
            <a:b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❑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learn about Jira software on online.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None/>
            </a:pPr>
            <a:r>
              <a:t/>
            </a:r>
            <a:endParaRPr sz="11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idx="1" type="body"/>
          </p:nvPr>
        </p:nvSpPr>
        <p:spPr>
          <a:xfrm>
            <a:off x="8573192" y="1232241"/>
            <a:ext cx="320040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BUG/DEFECT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5" name="Google Shape;275;p24"/>
          <p:cNvSpPr txBox="1"/>
          <p:nvPr>
            <p:ph idx="3" type="body"/>
          </p:nvPr>
        </p:nvSpPr>
        <p:spPr>
          <a:xfrm>
            <a:off x="997558" y="1232241"/>
            <a:ext cx="32004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USER STORIES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6" name="Google Shape;276;p24"/>
          <p:cNvSpPr txBox="1"/>
          <p:nvPr>
            <p:ph idx="5" type="body"/>
          </p:nvPr>
        </p:nvSpPr>
        <p:spPr>
          <a:xfrm>
            <a:off x="4930545" y="1232241"/>
            <a:ext cx="320040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TEST CASES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7" name="Google Shape;277;p24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8" name="Google Shape;27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07831" y="2185248"/>
            <a:ext cx="3200400" cy="176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6906" y="2202216"/>
            <a:ext cx="3200400" cy="1730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10513" y="2168281"/>
            <a:ext cx="3574111" cy="1764802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4"/>
          <p:cNvSpPr txBox="1"/>
          <p:nvPr/>
        </p:nvSpPr>
        <p:spPr>
          <a:xfrm>
            <a:off x="781152" y="4249131"/>
            <a:ext cx="2811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smallest unit of work in agile Framework.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2" name="Google Shape;282;p24"/>
          <p:cNvSpPr txBox="1"/>
          <p:nvPr/>
        </p:nvSpPr>
        <p:spPr>
          <a:xfrm>
            <a:off x="4197958" y="4132818"/>
            <a:ext cx="30045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a format for software testing required to check if a particular application/module is working or not.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3" name="Google Shape;283;p24"/>
          <p:cNvSpPr txBox="1"/>
          <p:nvPr/>
        </p:nvSpPr>
        <p:spPr>
          <a:xfrm>
            <a:off x="193802" y="145475"/>
            <a:ext cx="11804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84" name="Google Shape;284;p24"/>
          <p:cNvSpPr txBox="1"/>
          <p:nvPr/>
        </p:nvSpPr>
        <p:spPr>
          <a:xfrm>
            <a:off x="8130945" y="4166774"/>
            <a:ext cx="3428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Defect is when a product backlog item does not meet acceptance criteria.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Times New Roman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Dashboard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0" name="Google Shape;290;p25"/>
          <p:cNvSpPr txBox="1"/>
          <p:nvPr>
            <p:ph idx="1" type="body"/>
          </p:nvPr>
        </p:nvSpPr>
        <p:spPr>
          <a:xfrm>
            <a:off x="1188720" y="2120900"/>
            <a:ext cx="4639736" cy="3748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Added Plugin:-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Pie Chart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Issue Statistic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Zephyr  Score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Average age chart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Assign to me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91" name="Google Shape;291;p25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2" name="Google Shape;29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58775" y="2040556"/>
            <a:ext cx="7224812" cy="34652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6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Learnings From JIRA Tool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9" name="Google Shape;299;p26"/>
          <p:cNvSpPr txBox="1"/>
          <p:nvPr>
            <p:ph idx="1" type="body"/>
          </p:nvPr>
        </p:nvSpPr>
        <p:spPr>
          <a:xfrm>
            <a:off x="748495" y="2421170"/>
            <a:ext cx="9966900" cy="33687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SzPts val="2200"/>
              <a:buFont typeface="Times New Roman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 User 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Story Creation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Epic Creation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Working with Zephyr Scale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○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 Test Case Creation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○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Test Cycle Creation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○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Test Execution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○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Traceability Matrix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Dashboard Creation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0" name="Google Shape;300;p26"/>
          <p:cNvSpPr txBox="1"/>
          <p:nvPr>
            <p:ph idx="12" type="sldNum"/>
          </p:nvPr>
        </p:nvSpPr>
        <p:spPr>
          <a:xfrm>
            <a:off x="10993582" y="6446838"/>
            <a:ext cx="780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7"/>
          <p:cNvSpPr txBox="1"/>
          <p:nvPr>
            <p:ph type="title"/>
          </p:nvPr>
        </p:nvSpPr>
        <p:spPr>
          <a:xfrm>
            <a:off x="1414913" y="1037374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Times New Roman"/>
              <a:buNone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Sprint Summary</a:t>
            </a:r>
            <a:br>
              <a:rPr b="1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6" name="Google Shape;306;p27"/>
          <p:cNvSpPr txBox="1"/>
          <p:nvPr>
            <p:ph idx="1" type="body"/>
          </p:nvPr>
        </p:nvSpPr>
        <p:spPr>
          <a:xfrm>
            <a:off x="1188720" y="2313432"/>
            <a:ext cx="9966960" cy="36708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27000" lvl="0" marL="914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/>
              <a:t> </a:t>
            </a:r>
            <a:endParaRPr/>
          </a:p>
        </p:txBody>
      </p:sp>
      <p:sp>
        <p:nvSpPr>
          <p:cNvPr id="307" name="Google Shape;307;p27"/>
          <p:cNvSpPr txBox="1"/>
          <p:nvPr>
            <p:ph idx="12" type="sldNum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308" name="Google Shape;308;p27"/>
          <p:cNvGraphicFramePr/>
          <p:nvPr/>
        </p:nvGraphicFramePr>
        <p:xfrm>
          <a:off x="1188719" y="225552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{3E16C4F5-62AA-4614-B230-9C7C73D33CB6}</a:tableStyleId>
              </a:tblPr>
              <a:tblGrid>
                <a:gridCol w="1545650"/>
                <a:gridCol w="1545650"/>
                <a:gridCol w="1545650"/>
                <a:gridCol w="1545650"/>
                <a:gridCol w="1545650"/>
                <a:gridCol w="1545650"/>
              </a:tblGrid>
              <a:tr h="833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</a:rPr>
                        <a:t>Module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</a:rPr>
                        <a:t>User Stories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</a:rPr>
                        <a:t>Tasks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</a:rPr>
                        <a:t>Test Cases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</a:rPr>
                        <a:t>Bug/Defects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Assign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4826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Login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Prasath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4826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Search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Sagar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4826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Play store Icon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Samiran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4826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Location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Rahul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4826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Customization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Mohit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4826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Cart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Prerna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trospectVTI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